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a:spcBef>
                <a:spcPts val="0"/>
              </a:spcBef>
              <a:buNone/>
            </a:pPr>
            <a:r>
              <a:rPr lang="en"/>
              <a:t>Ohgaye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png"/><Relationship Id="rId9" Type="http://schemas.openxmlformats.org/officeDocument/2006/relationships/image" Target="../media/image02.jpg"/><Relationship Id="rId5" Type="http://schemas.openxmlformats.org/officeDocument/2006/relationships/image" Target="../media/image03.jpg"/><Relationship Id="rId6" Type="http://schemas.openxmlformats.org/officeDocument/2006/relationships/image" Target="../media/image05.jpg"/><Relationship Id="rId7" Type="http://schemas.openxmlformats.org/officeDocument/2006/relationships/image" Target="../media/image06.jpg"/><Relationship Id="rId8"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nvSpPr>
        <p:spPr>
          <a:xfrm>
            <a:off x="2761600" y="2806499"/>
            <a:ext cx="3301200" cy="2339399"/>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1000">
              <a:latin typeface="Times New Roman"/>
              <a:ea typeface="Times New Roman"/>
              <a:cs typeface="Times New Roman"/>
              <a:sym typeface="Times New Roman"/>
            </a:endParaRPr>
          </a:p>
          <a:p>
            <a:pPr lvl="0" rtl="0" algn="just">
              <a:spcBef>
                <a:spcPts val="0"/>
              </a:spcBef>
              <a:buNone/>
            </a:pPr>
            <a:r>
              <a:t/>
            </a:r>
            <a:endParaRPr sz="900">
              <a:latin typeface="Times New Roman"/>
              <a:ea typeface="Times New Roman"/>
              <a:cs typeface="Times New Roman"/>
              <a:sym typeface="Times New Roman"/>
            </a:endParaRPr>
          </a:p>
          <a:p>
            <a:pPr lvl="0" algn="just">
              <a:spcBef>
                <a:spcPts val="0"/>
              </a:spcBef>
              <a:buNone/>
            </a:pPr>
            <a:r>
              <a:rPr lang="en" sz="900">
                <a:latin typeface="Times New Roman"/>
                <a:ea typeface="Times New Roman"/>
                <a:cs typeface="Times New Roman"/>
                <a:sym typeface="Times New Roman"/>
              </a:rPr>
              <a:t>Here we have a clustered column graph showing us the average time, in seconds, that it took for the filter paper to rise after it touched the bottom of the test tube.</a:t>
            </a:r>
          </a:p>
        </p:txBody>
      </p:sp>
      <p:sp>
        <p:nvSpPr>
          <p:cNvPr id="55" name="Shape 55"/>
          <p:cNvSpPr txBox="1"/>
          <p:nvPr/>
        </p:nvSpPr>
        <p:spPr>
          <a:xfrm>
            <a:off x="2761450" y="464898"/>
            <a:ext cx="3832500" cy="264300"/>
          </a:xfrm>
          <a:prstGeom prst="rect">
            <a:avLst/>
          </a:prstGeom>
          <a:noFill/>
          <a:ln>
            <a:noFill/>
          </a:ln>
        </p:spPr>
        <p:txBody>
          <a:bodyPr anchorCtr="0" anchor="t" bIns="91425" lIns="91425" rIns="91425" tIns="91425">
            <a:noAutofit/>
          </a:bodyPr>
          <a:lstStyle/>
          <a:p>
            <a:pPr lvl="0">
              <a:spcBef>
                <a:spcPts val="0"/>
              </a:spcBef>
              <a:buNone/>
            </a:pPr>
            <a:r>
              <a:rPr b="1" lang="en" sz="1200">
                <a:solidFill>
                  <a:srgbClr val="38761D"/>
                </a:solidFill>
                <a:latin typeface="Times New Roman"/>
                <a:ea typeface="Times New Roman"/>
                <a:cs typeface="Times New Roman"/>
                <a:sym typeface="Times New Roman"/>
              </a:rPr>
              <a:t>Sandy Spring Friends School, Sandy Spring, MD</a:t>
            </a:r>
          </a:p>
        </p:txBody>
      </p:sp>
      <p:sp>
        <p:nvSpPr>
          <p:cNvPr id="56" name="Shape 56"/>
          <p:cNvSpPr txBox="1"/>
          <p:nvPr/>
        </p:nvSpPr>
        <p:spPr>
          <a:xfrm>
            <a:off x="2886250" y="1125075"/>
            <a:ext cx="3176399" cy="1737899"/>
          </a:xfrm>
          <a:prstGeom prst="rect">
            <a:avLst/>
          </a:prstGeom>
          <a:noFill/>
          <a:ln>
            <a:noFill/>
          </a:ln>
        </p:spPr>
        <p:txBody>
          <a:bodyPr anchorCtr="0" anchor="t" bIns="91425" lIns="91425" rIns="91425" tIns="91425">
            <a:noAutofit/>
          </a:bodyPr>
          <a:lstStyle/>
          <a:p>
            <a:pPr lvl="0" rtl="0">
              <a:spcBef>
                <a:spcPts val="0"/>
              </a:spcBef>
              <a:buNone/>
            </a:pPr>
            <a:r>
              <a:rPr lang="en"/>
              <a:t> </a:t>
            </a:r>
          </a:p>
        </p:txBody>
      </p:sp>
      <p:pic>
        <p:nvPicPr>
          <p:cNvPr id="57" name="Shape 57"/>
          <p:cNvPicPr preferRelativeResize="0"/>
          <p:nvPr/>
        </p:nvPicPr>
        <p:blipFill>
          <a:blip r:embed="rId3">
            <a:alphaModFix/>
          </a:blip>
          <a:stretch>
            <a:fillRect/>
          </a:stretch>
        </p:blipFill>
        <p:spPr>
          <a:xfrm>
            <a:off x="101325" y="50650"/>
            <a:ext cx="668000" cy="722149"/>
          </a:xfrm>
          <a:prstGeom prst="rect">
            <a:avLst/>
          </a:prstGeom>
          <a:noFill/>
          <a:ln>
            <a:noFill/>
          </a:ln>
        </p:spPr>
      </p:pic>
      <p:pic>
        <p:nvPicPr>
          <p:cNvPr id="58" name="Shape 58"/>
          <p:cNvPicPr preferRelativeResize="0"/>
          <p:nvPr/>
        </p:nvPicPr>
        <p:blipFill>
          <a:blip r:embed="rId4">
            <a:alphaModFix/>
          </a:blip>
          <a:stretch>
            <a:fillRect/>
          </a:stretch>
        </p:blipFill>
        <p:spPr>
          <a:xfrm>
            <a:off x="8388119" y="50655"/>
            <a:ext cx="668000" cy="722149"/>
          </a:xfrm>
          <a:prstGeom prst="rect">
            <a:avLst/>
          </a:prstGeom>
          <a:noFill/>
          <a:ln>
            <a:noFill/>
          </a:ln>
        </p:spPr>
      </p:pic>
      <p:sp>
        <p:nvSpPr>
          <p:cNvPr id="59" name="Shape 59"/>
          <p:cNvSpPr txBox="1"/>
          <p:nvPr/>
        </p:nvSpPr>
        <p:spPr>
          <a:xfrm>
            <a:off x="-225" y="861075"/>
            <a:ext cx="2761800" cy="2643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b="1" lang="en" sz="1200">
                <a:latin typeface="Times New Roman"/>
                <a:ea typeface="Times New Roman"/>
                <a:cs typeface="Times New Roman"/>
                <a:sym typeface="Times New Roman"/>
              </a:rPr>
              <a:t>Introduction</a:t>
            </a:r>
          </a:p>
        </p:txBody>
      </p:sp>
      <p:sp>
        <p:nvSpPr>
          <p:cNvPr id="60" name="Shape 60"/>
          <p:cNvSpPr txBox="1"/>
          <p:nvPr/>
        </p:nvSpPr>
        <p:spPr>
          <a:xfrm>
            <a:off x="-225" y="3074325"/>
            <a:ext cx="2761799" cy="2643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200">
                <a:latin typeface="Times New Roman"/>
                <a:ea typeface="Times New Roman"/>
                <a:cs typeface="Times New Roman"/>
                <a:sym typeface="Times New Roman"/>
              </a:rPr>
              <a:t>Methods</a:t>
            </a:r>
          </a:p>
        </p:txBody>
      </p:sp>
      <p:sp>
        <p:nvSpPr>
          <p:cNvPr id="61" name="Shape 61"/>
          <p:cNvSpPr txBox="1"/>
          <p:nvPr/>
        </p:nvSpPr>
        <p:spPr>
          <a:xfrm>
            <a:off x="2761600" y="2806487"/>
            <a:ext cx="3301200" cy="264300"/>
          </a:xfrm>
          <a:prstGeom prst="rect">
            <a:avLst/>
          </a:prstGeom>
          <a:solidFill>
            <a:srgbClr val="6AA84F"/>
          </a:solidFill>
          <a:ln>
            <a:noFill/>
          </a:ln>
        </p:spPr>
        <p:txBody>
          <a:bodyPr anchorCtr="0" anchor="ctr" bIns="91425" lIns="91425" rIns="91425" tIns="91425">
            <a:noAutofit/>
          </a:bodyPr>
          <a:lstStyle/>
          <a:p>
            <a:pPr lvl="0" rtl="0" algn="ctr">
              <a:spcBef>
                <a:spcPts val="0"/>
              </a:spcBef>
              <a:buNone/>
            </a:pPr>
            <a:r>
              <a:rPr b="1" lang="en" sz="1200">
                <a:latin typeface="Times New Roman"/>
                <a:ea typeface="Times New Roman"/>
                <a:cs typeface="Times New Roman"/>
                <a:sym typeface="Times New Roman"/>
              </a:rPr>
              <a:t>Results</a:t>
            </a:r>
          </a:p>
        </p:txBody>
      </p:sp>
      <p:sp>
        <p:nvSpPr>
          <p:cNvPr id="62" name="Shape 62"/>
          <p:cNvSpPr txBox="1"/>
          <p:nvPr/>
        </p:nvSpPr>
        <p:spPr>
          <a:xfrm>
            <a:off x="6062825" y="860850"/>
            <a:ext cx="3081299" cy="2643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200">
                <a:latin typeface="Times New Roman"/>
                <a:ea typeface="Times New Roman"/>
                <a:cs typeface="Times New Roman"/>
                <a:sym typeface="Times New Roman"/>
              </a:rPr>
              <a:t>Conclusions</a:t>
            </a:r>
          </a:p>
        </p:txBody>
      </p:sp>
      <p:sp>
        <p:nvSpPr>
          <p:cNvPr id="63" name="Shape 63"/>
          <p:cNvSpPr txBox="1"/>
          <p:nvPr/>
        </p:nvSpPr>
        <p:spPr>
          <a:xfrm>
            <a:off x="-225" y="1123950"/>
            <a:ext cx="2761800" cy="40242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t/>
            </a:r>
            <a:endParaRPr sz="1000"/>
          </a:p>
          <a:p>
            <a:pPr lvl="0" rtl="0">
              <a:spcBef>
                <a:spcPts val="0"/>
              </a:spcBef>
              <a:buNone/>
            </a:pPr>
            <a:r>
              <a:t/>
            </a:r>
            <a:endParaRPr sz="1000"/>
          </a:p>
        </p:txBody>
      </p:sp>
      <p:sp>
        <p:nvSpPr>
          <p:cNvPr id="64" name="Shape 64"/>
          <p:cNvSpPr txBox="1"/>
          <p:nvPr/>
        </p:nvSpPr>
        <p:spPr>
          <a:xfrm>
            <a:off x="6062825" y="1123950"/>
            <a:ext cx="3081299" cy="1258499"/>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just">
              <a:spcBef>
                <a:spcPts val="0"/>
              </a:spcBef>
              <a:buNone/>
            </a:pPr>
            <a:r>
              <a:rPr lang="en" sz="800">
                <a:latin typeface="Times New Roman"/>
                <a:ea typeface="Times New Roman"/>
                <a:cs typeface="Times New Roman"/>
                <a:sym typeface="Times New Roman"/>
              </a:rPr>
              <a:t>- We accepted our alternative hypothesis that states: the more concentration of catalase, the faster the reaction rate is.</a:t>
            </a:r>
          </a:p>
          <a:p>
            <a:pPr lvl="0" rtl="0" algn="just">
              <a:spcBef>
                <a:spcPts val="0"/>
              </a:spcBef>
              <a:buNone/>
            </a:pPr>
            <a:r>
              <a:rPr lang="en" sz="800">
                <a:latin typeface="Times New Roman"/>
                <a:ea typeface="Times New Roman"/>
                <a:cs typeface="Times New Roman"/>
                <a:sym typeface="Times New Roman"/>
              </a:rPr>
              <a:t>- The catalase from the chicken liver was mixed with water through a given ratio and then a filter paper was placed in the solution.</a:t>
            </a:r>
          </a:p>
          <a:p>
            <a:pPr lvl="0" rtl="0" algn="just">
              <a:spcBef>
                <a:spcPts val="0"/>
              </a:spcBef>
              <a:buNone/>
            </a:pPr>
            <a:r>
              <a:rPr lang="en" sz="800">
                <a:latin typeface="Times New Roman"/>
                <a:ea typeface="Times New Roman"/>
                <a:cs typeface="Times New Roman"/>
                <a:sym typeface="Times New Roman"/>
              </a:rPr>
              <a:t>- The chemical reaction of the catalyst and hydrogen peroxide cause catabolism and particles in the hydrogen peroxide started to bubble. </a:t>
            </a:r>
          </a:p>
          <a:p>
            <a:pPr lvl="0" rtl="0" algn="just">
              <a:spcBef>
                <a:spcPts val="0"/>
              </a:spcBef>
              <a:buNone/>
            </a:pPr>
            <a:r>
              <a:rPr lang="en" sz="800">
                <a:latin typeface="Times New Roman"/>
                <a:ea typeface="Times New Roman"/>
                <a:cs typeface="Times New Roman"/>
                <a:sym typeface="Times New Roman"/>
              </a:rPr>
              <a:t>- We started our timers when the filter paper reached the bottom and we found that filter papers that were soaked in a more concentrated solution of catalase had quicker reaction times</a:t>
            </a:r>
          </a:p>
        </p:txBody>
      </p:sp>
      <p:sp>
        <p:nvSpPr>
          <p:cNvPr id="65" name="Shape 65"/>
          <p:cNvSpPr txBox="1"/>
          <p:nvPr/>
        </p:nvSpPr>
        <p:spPr>
          <a:xfrm>
            <a:off x="6062825" y="2382525"/>
            <a:ext cx="3081299" cy="2643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200">
                <a:latin typeface="Times New Roman"/>
                <a:ea typeface="Times New Roman"/>
                <a:cs typeface="Times New Roman"/>
                <a:sym typeface="Times New Roman"/>
              </a:rPr>
              <a:t>Future Directions</a:t>
            </a:r>
          </a:p>
        </p:txBody>
      </p:sp>
      <p:sp>
        <p:nvSpPr>
          <p:cNvPr id="66" name="Shape 66"/>
          <p:cNvSpPr txBox="1"/>
          <p:nvPr/>
        </p:nvSpPr>
        <p:spPr>
          <a:xfrm>
            <a:off x="6062825" y="2648925"/>
            <a:ext cx="3081299" cy="9888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buNone/>
            </a:pPr>
            <a:r>
              <a:rPr lang="en" sz="900">
                <a:latin typeface="Times New Roman"/>
                <a:ea typeface="Times New Roman"/>
                <a:cs typeface="Times New Roman"/>
                <a:sym typeface="Times New Roman"/>
              </a:rPr>
              <a:t>- In the future, clean test tubes more thoroughly.</a:t>
            </a:r>
          </a:p>
          <a:p>
            <a:pPr lvl="0" rtl="0">
              <a:lnSpc>
                <a:spcPct val="115000"/>
              </a:lnSpc>
              <a:spcBef>
                <a:spcPts val="0"/>
              </a:spcBef>
              <a:buNone/>
            </a:pPr>
            <a:r>
              <a:rPr lang="en" sz="900">
                <a:latin typeface="Times New Roman"/>
                <a:ea typeface="Times New Roman"/>
                <a:cs typeface="Times New Roman"/>
                <a:sym typeface="Times New Roman"/>
              </a:rPr>
              <a:t>- In the future, make sure to keep exact same ratio of catalase to water in chicken liver solution.</a:t>
            </a:r>
          </a:p>
          <a:p>
            <a:pPr lvl="0" rtl="0">
              <a:lnSpc>
                <a:spcPct val="115000"/>
              </a:lnSpc>
              <a:spcBef>
                <a:spcPts val="0"/>
              </a:spcBef>
              <a:buNone/>
            </a:pPr>
            <a:r>
              <a:rPr lang="en" sz="900">
                <a:latin typeface="Times New Roman"/>
                <a:ea typeface="Times New Roman"/>
                <a:cs typeface="Times New Roman"/>
                <a:sym typeface="Times New Roman"/>
              </a:rPr>
              <a:t>- In the future, mix water and catalase more precisely and don't just dump contents into petri dish.</a:t>
            </a:r>
          </a:p>
        </p:txBody>
      </p:sp>
      <p:sp>
        <p:nvSpPr>
          <p:cNvPr id="67" name="Shape 67"/>
          <p:cNvSpPr txBox="1"/>
          <p:nvPr/>
        </p:nvSpPr>
        <p:spPr>
          <a:xfrm>
            <a:off x="6062825" y="3635600"/>
            <a:ext cx="3081299" cy="2643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200">
                <a:latin typeface="Times New Roman"/>
                <a:ea typeface="Times New Roman"/>
                <a:cs typeface="Times New Roman"/>
                <a:sym typeface="Times New Roman"/>
              </a:rPr>
              <a:t>Acknowledgements</a:t>
            </a:r>
          </a:p>
        </p:txBody>
      </p:sp>
      <p:sp>
        <p:nvSpPr>
          <p:cNvPr id="68" name="Shape 68"/>
          <p:cNvSpPr txBox="1"/>
          <p:nvPr/>
        </p:nvSpPr>
        <p:spPr>
          <a:xfrm>
            <a:off x="6062825" y="3904200"/>
            <a:ext cx="3081299" cy="1239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just">
              <a:spcBef>
                <a:spcPts val="0"/>
              </a:spcBef>
              <a:buNone/>
            </a:pPr>
            <a:r>
              <a:rPr lang="en" sz="900">
                <a:latin typeface="Times New Roman"/>
                <a:ea typeface="Times New Roman"/>
                <a:cs typeface="Times New Roman"/>
                <a:sym typeface="Times New Roman"/>
              </a:rPr>
              <a:t>A big thank you to Takisha Reece for providing all the materials and components needed for the experiment such as the test tubes and the chicken liver. Another thank you to Takisha Reece for staying in the science room and waiting for the filter paper to rise while I went to lunch (it took 51 minutes to rise). A final thank you to the Sandy Spring Friends School Science Department for making this experiment possible.</a:t>
            </a:r>
          </a:p>
        </p:txBody>
      </p:sp>
      <p:pic>
        <p:nvPicPr>
          <p:cNvPr id="69" name="Shape 69"/>
          <p:cNvPicPr preferRelativeResize="0"/>
          <p:nvPr/>
        </p:nvPicPr>
        <p:blipFill>
          <a:blip r:embed="rId5">
            <a:alphaModFix/>
          </a:blip>
          <a:stretch>
            <a:fillRect/>
          </a:stretch>
        </p:blipFill>
        <p:spPr>
          <a:xfrm>
            <a:off x="1409150" y="3439562"/>
            <a:ext cx="566246" cy="600347"/>
          </a:xfrm>
          <a:prstGeom prst="rect">
            <a:avLst/>
          </a:prstGeom>
          <a:noFill/>
          <a:ln>
            <a:noFill/>
          </a:ln>
        </p:spPr>
      </p:pic>
      <p:pic>
        <p:nvPicPr>
          <p:cNvPr id="70" name="Shape 70"/>
          <p:cNvPicPr preferRelativeResize="0"/>
          <p:nvPr/>
        </p:nvPicPr>
        <p:blipFill>
          <a:blip r:embed="rId6">
            <a:alphaModFix/>
          </a:blip>
          <a:stretch>
            <a:fillRect/>
          </a:stretch>
        </p:blipFill>
        <p:spPr>
          <a:xfrm>
            <a:off x="58700" y="3428087"/>
            <a:ext cx="566246" cy="623297"/>
          </a:xfrm>
          <a:prstGeom prst="rect">
            <a:avLst/>
          </a:prstGeom>
          <a:noFill/>
          <a:ln>
            <a:noFill/>
          </a:ln>
        </p:spPr>
      </p:pic>
      <p:pic>
        <p:nvPicPr>
          <p:cNvPr id="71" name="Shape 71"/>
          <p:cNvPicPr preferRelativeResize="0"/>
          <p:nvPr/>
        </p:nvPicPr>
        <p:blipFill>
          <a:blip r:embed="rId7">
            <a:alphaModFix/>
          </a:blip>
          <a:stretch>
            <a:fillRect/>
          </a:stretch>
        </p:blipFill>
        <p:spPr>
          <a:xfrm>
            <a:off x="2066912" y="3428087"/>
            <a:ext cx="566246" cy="623297"/>
          </a:xfrm>
          <a:prstGeom prst="rect">
            <a:avLst/>
          </a:prstGeom>
          <a:noFill/>
          <a:ln>
            <a:noFill/>
          </a:ln>
        </p:spPr>
      </p:pic>
      <p:pic>
        <p:nvPicPr>
          <p:cNvPr id="72" name="Shape 72"/>
          <p:cNvPicPr preferRelativeResize="0"/>
          <p:nvPr/>
        </p:nvPicPr>
        <p:blipFill>
          <a:blip r:embed="rId8">
            <a:alphaModFix/>
          </a:blip>
          <a:stretch>
            <a:fillRect/>
          </a:stretch>
        </p:blipFill>
        <p:spPr>
          <a:xfrm>
            <a:off x="698025" y="3442062"/>
            <a:ext cx="638054" cy="595347"/>
          </a:xfrm>
          <a:prstGeom prst="rect">
            <a:avLst/>
          </a:prstGeom>
          <a:noFill/>
          <a:ln>
            <a:noFill/>
          </a:ln>
        </p:spPr>
      </p:pic>
      <p:sp>
        <p:nvSpPr>
          <p:cNvPr id="73" name="Shape 73"/>
          <p:cNvSpPr txBox="1"/>
          <p:nvPr/>
        </p:nvSpPr>
        <p:spPr>
          <a:xfrm>
            <a:off x="870125" y="50650"/>
            <a:ext cx="7417199" cy="282600"/>
          </a:xfrm>
          <a:prstGeom prst="rect">
            <a:avLst/>
          </a:prstGeom>
          <a:noFill/>
          <a:ln>
            <a:noFill/>
          </a:ln>
        </p:spPr>
        <p:txBody>
          <a:bodyPr anchorCtr="0" anchor="t" bIns="91425" lIns="91425" rIns="91425" tIns="91425">
            <a:noAutofit/>
          </a:bodyPr>
          <a:lstStyle/>
          <a:p>
            <a:pPr lvl="0" algn="ctr">
              <a:lnSpc>
                <a:spcPct val="100000"/>
              </a:lnSpc>
              <a:spcBef>
                <a:spcPts val="0"/>
              </a:spcBef>
              <a:buNone/>
            </a:pPr>
            <a:r>
              <a:rPr b="1" lang="en">
                <a:latin typeface="Times New Roman"/>
                <a:ea typeface="Times New Roman"/>
                <a:cs typeface="Times New Roman"/>
                <a:sym typeface="Times New Roman"/>
              </a:rPr>
              <a:t>The Impact of Catalase Concentration on the Catabolism of Hydrogen Peroxide Into Water</a:t>
            </a:r>
          </a:p>
        </p:txBody>
      </p:sp>
      <p:sp>
        <p:nvSpPr>
          <p:cNvPr id="74" name="Shape 74"/>
          <p:cNvSpPr txBox="1"/>
          <p:nvPr/>
        </p:nvSpPr>
        <p:spPr>
          <a:xfrm flipH="1">
            <a:off x="2423950" y="270414"/>
            <a:ext cx="4169999" cy="282600"/>
          </a:xfrm>
          <a:prstGeom prst="rect">
            <a:avLst/>
          </a:prstGeom>
          <a:noFill/>
          <a:ln>
            <a:noFill/>
          </a:ln>
        </p:spPr>
        <p:txBody>
          <a:bodyPr anchorCtr="0" anchor="t" bIns="91425" lIns="91425" rIns="91425" tIns="91425">
            <a:noAutofit/>
          </a:bodyPr>
          <a:lstStyle/>
          <a:p>
            <a:pPr lvl="0" rtl="0">
              <a:spcBef>
                <a:spcPts val="0"/>
              </a:spcBef>
              <a:buNone/>
            </a:pPr>
            <a:r>
              <a:rPr b="1" lang="en" sz="1300">
                <a:solidFill>
                  <a:srgbClr val="980000"/>
                </a:solidFill>
                <a:latin typeface="Times New Roman"/>
                <a:ea typeface="Times New Roman"/>
                <a:cs typeface="Times New Roman"/>
                <a:sym typeface="Times New Roman"/>
              </a:rPr>
              <a:t>Alan Burd, Seth Gorton, Muhammad Jallow, Kevin Ye</a:t>
            </a:r>
          </a:p>
        </p:txBody>
      </p:sp>
      <p:sp>
        <p:nvSpPr>
          <p:cNvPr id="75" name="Shape 75"/>
          <p:cNvSpPr txBox="1"/>
          <p:nvPr/>
        </p:nvSpPr>
        <p:spPr>
          <a:xfrm>
            <a:off x="2761600" y="1126237"/>
            <a:ext cx="3301200" cy="19470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just">
              <a:spcBef>
                <a:spcPts val="0"/>
              </a:spcBef>
              <a:buNone/>
            </a:pPr>
            <a:r>
              <a:rPr lang="en" sz="800">
                <a:latin typeface="Times New Roman"/>
                <a:ea typeface="Times New Roman"/>
                <a:cs typeface="Times New Roman"/>
                <a:sym typeface="Times New Roman"/>
              </a:rPr>
              <a:t>- We acquired filter paper for all five test tubes which were immersed in trays containing the catalyst, which in this experiment was </a:t>
            </a:r>
            <a:r>
              <a:rPr i="1" lang="en" sz="800">
                <a:latin typeface="Times New Roman"/>
                <a:ea typeface="Times New Roman"/>
                <a:cs typeface="Times New Roman"/>
                <a:sym typeface="Times New Roman"/>
              </a:rPr>
              <a:t>chicken liver</a:t>
            </a:r>
            <a:r>
              <a:rPr lang="en" sz="800">
                <a:latin typeface="Times New Roman"/>
                <a:ea typeface="Times New Roman"/>
                <a:cs typeface="Times New Roman"/>
                <a:sym typeface="Times New Roman"/>
              </a:rPr>
              <a:t>. Each of us picked a test tube and put filter papers into it according to the percentage of catalase the filter paper was dipped into. </a:t>
            </a:r>
          </a:p>
          <a:p>
            <a:pPr lvl="0" rtl="0" algn="just">
              <a:spcBef>
                <a:spcPts val="0"/>
              </a:spcBef>
              <a:buNone/>
            </a:pPr>
            <a:r>
              <a:rPr lang="en" sz="800">
                <a:latin typeface="Times New Roman"/>
                <a:ea typeface="Times New Roman"/>
                <a:cs typeface="Times New Roman"/>
                <a:sym typeface="Times New Roman"/>
              </a:rPr>
              <a:t>- Lastly we recorded the amount of time it took for the filter paper to surface as soon as it touched the bottom of the test tube. Our results are in the next section in the form of a </a:t>
            </a:r>
            <a:r>
              <a:rPr i="1" lang="en" sz="800">
                <a:latin typeface="Times New Roman"/>
                <a:ea typeface="Times New Roman"/>
                <a:cs typeface="Times New Roman"/>
                <a:sym typeface="Times New Roman"/>
              </a:rPr>
              <a:t>Clustered Column Graph. </a:t>
            </a:r>
          </a:p>
        </p:txBody>
      </p:sp>
      <p:sp>
        <p:nvSpPr>
          <p:cNvPr id="76" name="Shape 76"/>
          <p:cNvSpPr txBox="1"/>
          <p:nvPr/>
        </p:nvSpPr>
        <p:spPr>
          <a:xfrm>
            <a:off x="-225" y="1988600"/>
            <a:ext cx="2761799" cy="549900"/>
          </a:xfrm>
          <a:prstGeom prst="rect">
            <a:avLst/>
          </a:prstGeom>
          <a:noFill/>
          <a:ln>
            <a:noFill/>
          </a:ln>
        </p:spPr>
        <p:txBody>
          <a:bodyPr anchorCtr="0" anchor="t" bIns="91425" lIns="91425" rIns="91425" tIns="91425">
            <a:noAutofit/>
          </a:bodyPr>
          <a:lstStyle/>
          <a:p>
            <a:pPr lvl="0" algn="just">
              <a:spcBef>
                <a:spcPts val="0"/>
              </a:spcBef>
              <a:buClr>
                <a:schemeClr val="dk1"/>
              </a:buClr>
              <a:buSzPct val="122222"/>
              <a:buFont typeface="Arial"/>
              <a:buNone/>
            </a:pPr>
            <a:r>
              <a:rPr b="1" lang="en" sz="900">
                <a:solidFill>
                  <a:schemeClr val="dk1"/>
                </a:solidFill>
                <a:latin typeface="Times New Roman"/>
                <a:ea typeface="Times New Roman"/>
                <a:cs typeface="Times New Roman"/>
                <a:sym typeface="Times New Roman"/>
              </a:rPr>
              <a:t>Hypothesis (Alternative): </a:t>
            </a:r>
            <a:r>
              <a:rPr lang="en" sz="900">
                <a:solidFill>
                  <a:schemeClr val="dk1"/>
                </a:solidFill>
                <a:latin typeface="Times New Roman"/>
                <a:ea typeface="Times New Roman"/>
                <a:cs typeface="Times New Roman"/>
                <a:sym typeface="Times New Roman"/>
              </a:rPr>
              <a:t>The more concentrated the catalyst, the faster the reaction rate will be.</a:t>
            </a:r>
          </a:p>
        </p:txBody>
      </p:sp>
      <p:pic>
        <p:nvPicPr>
          <p:cNvPr id="77" name="Shape 77"/>
          <p:cNvPicPr preferRelativeResize="0"/>
          <p:nvPr/>
        </p:nvPicPr>
        <p:blipFill>
          <a:blip r:embed="rId9">
            <a:alphaModFix/>
          </a:blip>
          <a:stretch>
            <a:fillRect/>
          </a:stretch>
        </p:blipFill>
        <p:spPr>
          <a:xfrm>
            <a:off x="3196712" y="3074350"/>
            <a:ext cx="2430976" cy="1612050"/>
          </a:xfrm>
          <a:prstGeom prst="rect">
            <a:avLst/>
          </a:prstGeom>
          <a:noFill/>
          <a:ln>
            <a:noFill/>
          </a:ln>
        </p:spPr>
      </p:pic>
      <p:sp>
        <p:nvSpPr>
          <p:cNvPr id="78" name="Shape 78"/>
          <p:cNvSpPr txBox="1"/>
          <p:nvPr/>
        </p:nvSpPr>
        <p:spPr>
          <a:xfrm>
            <a:off x="-225" y="1135600"/>
            <a:ext cx="2761799" cy="490199"/>
          </a:xfrm>
          <a:prstGeom prst="rect">
            <a:avLst/>
          </a:prstGeom>
          <a:noFill/>
          <a:ln>
            <a:noFill/>
          </a:ln>
        </p:spPr>
        <p:txBody>
          <a:bodyPr anchorCtr="0" anchor="t" bIns="91425" lIns="91425" rIns="91425" tIns="91425">
            <a:noAutofit/>
          </a:bodyPr>
          <a:lstStyle/>
          <a:p>
            <a:pPr lvl="0" algn="just">
              <a:spcBef>
                <a:spcPts val="0"/>
              </a:spcBef>
              <a:buNone/>
            </a:pPr>
            <a:r>
              <a:rPr b="1" lang="en" sz="900">
                <a:solidFill>
                  <a:schemeClr val="dk1"/>
                </a:solidFill>
                <a:latin typeface="Times New Roman"/>
                <a:ea typeface="Times New Roman"/>
                <a:cs typeface="Times New Roman"/>
                <a:sym typeface="Times New Roman"/>
              </a:rPr>
              <a:t>Background Info: </a:t>
            </a:r>
            <a:r>
              <a:rPr lang="en" sz="900">
                <a:solidFill>
                  <a:schemeClr val="dk1"/>
                </a:solidFill>
                <a:latin typeface="Times New Roman"/>
                <a:ea typeface="Times New Roman"/>
                <a:cs typeface="Times New Roman"/>
                <a:sym typeface="Times New Roman"/>
              </a:rPr>
              <a:t>Catalase from animal can increase the speed of catabolism of Hydrogen Peroxide.</a:t>
            </a:r>
          </a:p>
        </p:txBody>
      </p:sp>
      <p:sp>
        <p:nvSpPr>
          <p:cNvPr id="79" name="Shape 79"/>
          <p:cNvSpPr txBox="1"/>
          <p:nvPr/>
        </p:nvSpPr>
        <p:spPr>
          <a:xfrm>
            <a:off x="-225" y="2381025"/>
            <a:ext cx="1696500" cy="773999"/>
          </a:xfrm>
          <a:prstGeom prst="rect">
            <a:avLst/>
          </a:prstGeom>
          <a:noFill/>
          <a:ln>
            <a:noFill/>
          </a:ln>
        </p:spPr>
        <p:txBody>
          <a:bodyPr anchorCtr="0" anchor="t" bIns="91425" lIns="91425" rIns="91425" tIns="91425">
            <a:noAutofit/>
          </a:bodyPr>
          <a:lstStyle/>
          <a:p>
            <a:pPr lvl="0" algn="just">
              <a:spcBef>
                <a:spcPts val="0"/>
              </a:spcBef>
              <a:buClr>
                <a:schemeClr val="dk1"/>
              </a:buClr>
              <a:buSzPct val="122222"/>
              <a:buFont typeface="Arial"/>
              <a:buNone/>
            </a:pPr>
            <a:r>
              <a:rPr b="1" lang="en" sz="900">
                <a:solidFill>
                  <a:schemeClr val="dk1"/>
                </a:solidFill>
                <a:latin typeface="Times New Roman"/>
                <a:ea typeface="Times New Roman"/>
                <a:cs typeface="Times New Roman"/>
                <a:sym typeface="Times New Roman"/>
              </a:rPr>
              <a:t>Enzyme: </a:t>
            </a:r>
            <a:r>
              <a:rPr lang="en" sz="900">
                <a:solidFill>
                  <a:schemeClr val="dk1"/>
                </a:solidFill>
                <a:latin typeface="Times New Roman"/>
                <a:ea typeface="Times New Roman"/>
                <a:cs typeface="Times New Roman"/>
                <a:sym typeface="Times New Roman"/>
              </a:rPr>
              <a:t>Enzymes are proteins that catalyze, or speed up the rate of a reaction.</a:t>
            </a:r>
          </a:p>
        </p:txBody>
      </p:sp>
      <p:sp>
        <p:nvSpPr>
          <p:cNvPr id="80" name="Shape 80"/>
          <p:cNvSpPr txBox="1"/>
          <p:nvPr/>
        </p:nvSpPr>
        <p:spPr>
          <a:xfrm>
            <a:off x="-225" y="1478250"/>
            <a:ext cx="2761799" cy="549900"/>
          </a:xfrm>
          <a:prstGeom prst="rect">
            <a:avLst/>
          </a:prstGeom>
          <a:noFill/>
          <a:ln>
            <a:noFill/>
          </a:ln>
        </p:spPr>
        <p:txBody>
          <a:bodyPr anchorCtr="0" anchor="t" bIns="91425" lIns="91425" rIns="91425" tIns="91425">
            <a:noAutofit/>
          </a:bodyPr>
          <a:lstStyle/>
          <a:p>
            <a:pPr lvl="0" rtl="0" algn="just">
              <a:spcBef>
                <a:spcPts val="0"/>
              </a:spcBef>
              <a:buNone/>
            </a:pPr>
            <a:r>
              <a:rPr b="1" lang="en" sz="900">
                <a:solidFill>
                  <a:schemeClr val="dk1"/>
                </a:solidFill>
                <a:latin typeface="Times New Roman"/>
                <a:ea typeface="Times New Roman"/>
                <a:cs typeface="Times New Roman"/>
                <a:sym typeface="Times New Roman"/>
              </a:rPr>
              <a:t>Research Objective: </a:t>
            </a:r>
            <a:r>
              <a:rPr lang="en" sz="900">
                <a:solidFill>
                  <a:schemeClr val="dk1"/>
                </a:solidFill>
                <a:latin typeface="Times New Roman"/>
                <a:ea typeface="Times New Roman"/>
                <a:cs typeface="Times New Roman"/>
                <a:sym typeface="Times New Roman"/>
              </a:rPr>
              <a:t>The research objective of our experiment is to discover how the concentration of the catalase affects the rate of reaction.</a:t>
            </a:r>
          </a:p>
        </p:txBody>
      </p:sp>
      <p:sp>
        <p:nvSpPr>
          <p:cNvPr id="81" name="Shape 81"/>
          <p:cNvSpPr/>
          <p:nvPr/>
        </p:nvSpPr>
        <p:spPr>
          <a:xfrm>
            <a:off x="1696212" y="2381012"/>
            <a:ext cx="668099" cy="600300"/>
          </a:xfrm>
          <a:prstGeom prst="corner">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2184912" y="2293150"/>
            <a:ext cx="271200" cy="205500"/>
          </a:xfrm>
          <a:prstGeom prst="flowChartProcess">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 name="Shape 83"/>
          <p:cNvSpPr txBox="1"/>
          <p:nvPr/>
        </p:nvSpPr>
        <p:spPr>
          <a:xfrm>
            <a:off x="1711212" y="2674274"/>
            <a:ext cx="638099" cy="264300"/>
          </a:xfrm>
          <a:prstGeom prst="rect">
            <a:avLst/>
          </a:prstGeom>
          <a:noFill/>
          <a:ln>
            <a:noFill/>
          </a:ln>
        </p:spPr>
        <p:txBody>
          <a:bodyPr anchorCtr="0" anchor="t" bIns="91425" lIns="91425" rIns="91425" tIns="91425">
            <a:noAutofit/>
          </a:bodyPr>
          <a:lstStyle/>
          <a:p>
            <a:pPr lvl="0">
              <a:spcBef>
                <a:spcPts val="0"/>
              </a:spcBef>
              <a:buNone/>
            </a:pPr>
            <a:r>
              <a:rPr lang="en" sz="1000">
                <a:latin typeface="Times New Roman"/>
                <a:ea typeface="Times New Roman"/>
                <a:cs typeface="Times New Roman"/>
                <a:sym typeface="Times New Roman"/>
              </a:rPr>
              <a:t>Enzyme</a:t>
            </a:r>
          </a:p>
        </p:txBody>
      </p:sp>
      <p:sp>
        <p:nvSpPr>
          <p:cNvPr id="84" name="Shape 84"/>
          <p:cNvSpPr txBox="1"/>
          <p:nvPr/>
        </p:nvSpPr>
        <p:spPr>
          <a:xfrm>
            <a:off x="1959162" y="2381012"/>
            <a:ext cx="722699" cy="137099"/>
          </a:xfrm>
          <a:prstGeom prst="rect">
            <a:avLst/>
          </a:prstGeom>
          <a:noFill/>
          <a:ln>
            <a:noFill/>
          </a:ln>
        </p:spPr>
        <p:txBody>
          <a:bodyPr anchorCtr="0" anchor="t" bIns="91425" lIns="91425" rIns="91425" tIns="91425">
            <a:noAutofit/>
          </a:bodyPr>
          <a:lstStyle/>
          <a:p>
            <a:pPr lvl="0">
              <a:spcBef>
                <a:spcPts val="0"/>
              </a:spcBef>
              <a:buNone/>
            </a:pPr>
            <a:r>
              <a:rPr lang="en" sz="1000">
                <a:latin typeface="Times New Roman"/>
                <a:ea typeface="Times New Roman"/>
                <a:cs typeface="Times New Roman"/>
                <a:sym typeface="Times New Roman"/>
              </a:rPr>
              <a:t>Substrate</a:t>
            </a:r>
          </a:p>
        </p:txBody>
      </p:sp>
      <p:sp>
        <p:nvSpPr>
          <p:cNvPr id="85" name="Shape 85"/>
          <p:cNvSpPr txBox="1"/>
          <p:nvPr/>
        </p:nvSpPr>
        <p:spPr>
          <a:xfrm>
            <a:off x="2761600" y="860850"/>
            <a:ext cx="3301199" cy="264300"/>
          </a:xfrm>
          <a:prstGeom prst="rect">
            <a:avLst/>
          </a:prstGeom>
          <a:solidFill>
            <a:srgbClr val="6AA84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200">
                <a:latin typeface="Times New Roman"/>
                <a:ea typeface="Times New Roman"/>
                <a:cs typeface="Times New Roman"/>
                <a:sym typeface="Times New Roman"/>
              </a:rPr>
              <a:t>Methods</a:t>
            </a:r>
          </a:p>
        </p:txBody>
      </p:sp>
      <p:sp>
        <p:nvSpPr>
          <p:cNvPr id="86" name="Shape 86"/>
          <p:cNvSpPr txBox="1"/>
          <p:nvPr/>
        </p:nvSpPr>
        <p:spPr>
          <a:xfrm>
            <a:off x="-225" y="4140850"/>
            <a:ext cx="2761799" cy="773999"/>
          </a:xfrm>
          <a:prstGeom prst="rect">
            <a:avLst/>
          </a:prstGeom>
          <a:noFill/>
          <a:ln>
            <a:noFill/>
          </a:ln>
        </p:spPr>
        <p:txBody>
          <a:bodyPr anchorCtr="0" anchor="t" bIns="91425" lIns="91425" rIns="91425" tIns="91425">
            <a:noAutofit/>
          </a:bodyPr>
          <a:lstStyle/>
          <a:p>
            <a:pPr lvl="0" rtl="0" algn="just">
              <a:spcBef>
                <a:spcPts val="0"/>
              </a:spcBef>
              <a:buClr>
                <a:schemeClr val="dk1"/>
              </a:buClr>
              <a:buSzPct val="137500"/>
              <a:buFont typeface="Arial"/>
              <a:buNone/>
            </a:pPr>
            <a:r>
              <a:rPr lang="en" sz="800">
                <a:solidFill>
                  <a:schemeClr val="dk1"/>
                </a:solidFill>
                <a:latin typeface="Times New Roman"/>
                <a:ea typeface="Times New Roman"/>
                <a:cs typeface="Times New Roman"/>
                <a:sym typeface="Times New Roman"/>
              </a:rPr>
              <a:t>- To start our experiment, we gathered the above pictures, which are; 20 milliliters of Hydrogen Peroxide (which has the chemical formula of H₂O₂), five test tubes, one filled with 0% catalase, and the rest containing 25% catalase, 50% catalase, 75% catalase and 100% catalase (all using H₂O₂). </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